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ira Sans" panose="020F0502020204030204" pitchFamily="34" charset="0"/>
      <p:regular r:id="rId10"/>
    </p:embeddedFont>
    <p:embeddedFont>
      <p:font typeface="Inconsolata Bold" pitchFamily="1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61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24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U-DOC: AI-Powered Clinical Document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0169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Leveraging Multi-modal AI for Automated Prescription Analysis and Decision Support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Presenter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302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Bineet Bairagi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972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ID: 231003003073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6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Institution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52302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Techno India University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79727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AI-ML Enthusiast | Healthcare Innovation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8B91A-FDE6-583E-8CA9-EC0151E2BFE0}"/>
              </a:ext>
            </a:extLst>
          </p:cNvPr>
          <p:cNvSpPr/>
          <p:nvPr/>
        </p:nvSpPr>
        <p:spPr>
          <a:xfrm>
            <a:off x="12790449" y="7647011"/>
            <a:ext cx="1761892" cy="512956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8111"/>
            <a:ext cx="7654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Clinical Data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0518"/>
            <a:ext cx="4196358" cy="3010972"/>
          </a:xfrm>
          <a:prstGeom prst="roundRect">
            <a:avLst>
              <a:gd name="adj" fmla="val 1130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41733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604379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3245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High-Risk Data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020604" y="488596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Illegible handwriting and scanned documents cause transcription errors.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190518"/>
            <a:ext cx="4196358" cy="3010972"/>
          </a:xfrm>
          <a:prstGeom prst="roundRect">
            <a:avLst>
              <a:gd name="adj" fmla="val 1130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341733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3604379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4324588"/>
            <a:ext cx="35717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Administrative Burden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5443776" y="48859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data entry diverts clinicians from patient care.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190518"/>
            <a:ext cx="4196358" cy="3010972"/>
          </a:xfrm>
          <a:prstGeom prst="roundRect">
            <a:avLst>
              <a:gd name="adj" fmla="val 1130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3417332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360437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43245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Locked Information</a:t>
            </a:r>
            <a:endParaRPr lang="en-US" sz="2650" dirty="0"/>
          </a:p>
        </p:txBody>
      </p:sp>
      <p:sp>
        <p:nvSpPr>
          <p:cNvPr id="17" name="Text 9"/>
          <p:cNvSpPr/>
          <p:nvPr/>
        </p:nvSpPr>
        <p:spPr>
          <a:xfrm>
            <a:off x="9866948" y="488596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Unstructured data remains unsearchable and isolated from EHRs.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550406-132C-8177-CA8A-FCAB6496E220}"/>
              </a:ext>
            </a:extLst>
          </p:cNvPr>
          <p:cNvSpPr/>
          <p:nvPr/>
        </p:nvSpPr>
        <p:spPr>
          <a:xfrm>
            <a:off x="12790449" y="7647011"/>
            <a:ext cx="1761892" cy="512956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620"/>
            <a:ext cx="581108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Impact &amp; Future Vision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735" y="1559004"/>
            <a:ext cx="7664529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U-DOC bridges unstructured physical documents and structured digital data, reducing medication errors and automating administrative tasks to enhance patient safety and clinician efficiency.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898208" y="2811185"/>
            <a:ext cx="22860" cy="4836795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875348" y="3408640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1" y="3340834"/>
            <a:ext cx="158472" cy="15847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532334" y="2811185"/>
            <a:ext cx="6871930" cy="1217771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9" name="Text 5"/>
          <p:cNvSpPr/>
          <p:nvPr/>
        </p:nvSpPr>
        <p:spPr>
          <a:xfrm>
            <a:off x="1743670" y="302252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Current State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743670" y="3479483"/>
            <a:ext cx="64492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Streamlit app with Gemini-powered extraction and chat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875348" y="5049083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1" y="4981277"/>
            <a:ext cx="158472" cy="158472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1532334" y="4451628"/>
            <a:ext cx="6871930" cy="1217771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14" name="Text 9"/>
          <p:cNvSpPr/>
          <p:nvPr/>
        </p:nvSpPr>
        <p:spPr>
          <a:xfrm>
            <a:off x="1743670" y="466296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Near Term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1743670" y="5119926"/>
            <a:ext cx="64492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 EHR integration via FHIR APIs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875348" y="6858595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1" y="6790789"/>
            <a:ext cx="158472" cy="158472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1532334" y="6092071"/>
            <a:ext cx="6871930" cy="155590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9" name="Text 13"/>
          <p:cNvSpPr/>
          <p:nvPr/>
        </p:nvSpPr>
        <p:spPr>
          <a:xfrm>
            <a:off x="1743670" y="630340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1743670" y="6760369"/>
            <a:ext cx="64492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Production-grade RAG with vector database and clinical validation trials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1278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Retrieval-Augmented Chat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5021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U-DOC solution includes an interactive chat interface, allowing clinicians to query the extracted information for decision support. This demonstrates how U-DOC can provide instant, accurate responses based on parsed clinical documents.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371213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"What is the dosage for Amoxicillin?"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433018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U-DOC: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"250mg, three times daily."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494823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"Any clinical flags?"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33951" y="556629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U-DOC: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"Yes—Allergy: Penicillin noted."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456980"/>
            <a:ext cx="30480" cy="2727365"/>
          </a:xfrm>
          <a:prstGeom prst="rect">
            <a:avLst/>
          </a:prstGeom>
          <a:solidFill>
            <a:srgbClr val="F94CAF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64394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capability enhances clinician efficiency by providing immediate access to critical patient information, reducing the time spent searching through records, and minimizing potential medication errors.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C5EF2C-4B9F-8922-02B0-CBFCFE4566F4}"/>
              </a:ext>
            </a:extLst>
          </p:cNvPr>
          <p:cNvSpPr/>
          <p:nvPr/>
        </p:nvSpPr>
        <p:spPr>
          <a:xfrm>
            <a:off x="12790449" y="7647011"/>
            <a:ext cx="1761892" cy="512956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551021" y="433030"/>
            <a:ext cx="6494740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Structured Information Extraction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31489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Before: Handwritten Prescription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Handwritten prescription with unclear notation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75534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After: Clean Structured Data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structured data—Medicine: Amoxicillin, Dosage: 250mg, Frequency: Three times daily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868" y="2242731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3896"/>
            <a:ext cx="72562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Technologies &amp;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08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Frontend: Streamlit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1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Core: Google Gemini LVLM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3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Image Processing: PIL &amp; PyMuPDF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08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Multi-modal prompting to Gemini API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51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JSON schema enforcement for reliability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93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 structured output guarantee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A7D9B-2179-DC19-F592-C5EED78C7017}"/>
              </a:ext>
            </a:extLst>
          </p:cNvPr>
          <p:cNvSpPr/>
          <p:nvPr/>
        </p:nvSpPr>
        <p:spPr>
          <a:xfrm>
            <a:off x="12790449" y="7647011"/>
            <a:ext cx="1761892" cy="512956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U-DOC Solution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Streamlit web application using Google Gemini's Large Vision-Language Model to act as a clinical co-pilot: </a:t>
            </a: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</a:t>
            </a: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any document, </a:t>
            </a: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</a:t>
            </a: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extract structured data, and </a:t>
            </a: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</a:t>
            </a: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through intelligent chat for decision support.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43355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084" y="1286947"/>
            <a:ext cx="170021" cy="170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0183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Ingestion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0183" y="190059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 image, PDF, or handwritten note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5046821" y="1201936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43355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0070" y="1286947"/>
            <a:ext cx="170021" cy="1700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60169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Multi-modal AI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160169" y="190059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Gemini processes and understands content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9696807" y="1201936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43355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80056" y="1286947"/>
            <a:ext cx="170021" cy="1700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10155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Structured Output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810155" y="190059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JSON data + chat interface</a:t>
            </a:r>
            <a:endParaRPr lang="en-US" sz="8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2322909"/>
            <a:ext cx="8619411" cy="58974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F86965-BD60-4B4E-9792-0ABC88854DCC}"/>
              </a:ext>
            </a:extLst>
          </p:cNvPr>
          <p:cNvSpPr/>
          <p:nvPr/>
        </p:nvSpPr>
        <p:spPr>
          <a:xfrm>
            <a:off x="12790449" y="7647011"/>
            <a:ext cx="1761892" cy="512956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366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Inconsolata Bold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VICTUS</dc:creator>
  <cp:lastModifiedBy>bineet bairagi</cp:lastModifiedBy>
  <cp:revision>2</cp:revision>
  <dcterms:created xsi:type="dcterms:W3CDTF">2025-11-11T16:53:45Z</dcterms:created>
  <dcterms:modified xsi:type="dcterms:W3CDTF">2025-11-11T16:55:54Z</dcterms:modified>
</cp:coreProperties>
</file>